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84" r:id="rId2"/>
    <p:sldId id="286" r:id="rId3"/>
    <p:sldId id="287" r:id="rId4"/>
    <p:sldId id="288" r:id="rId5"/>
    <p:sldId id="285" r:id="rId6"/>
    <p:sldId id="265" r:id="rId7"/>
    <p:sldId id="291" r:id="rId8"/>
    <p:sldId id="266" r:id="rId9"/>
    <p:sldId id="263" r:id="rId10"/>
    <p:sldId id="259" r:id="rId11"/>
    <p:sldId id="261" r:id="rId12"/>
    <p:sldId id="260" r:id="rId13"/>
    <p:sldId id="262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8" r:id="rId23"/>
    <p:sldId id="279" r:id="rId24"/>
    <p:sldId id="289" r:id="rId25"/>
    <p:sldId id="280" r:id="rId26"/>
    <p:sldId id="276" r:id="rId27"/>
    <p:sldId id="283" r:id="rId28"/>
    <p:sldId id="282" r:id="rId29"/>
    <p:sldId id="293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1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B976A-D189-4114-852D-C044F5C2C2B8}" type="datetimeFigureOut">
              <a:rPr lang="en-US" smtClean="0"/>
              <a:t>29-05-2013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74931-C8D4-41C3-BAAC-4DAF1582D7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74931-C8D4-41C3-BAAC-4DAF1582D76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29-05-2013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29-05-2013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29-05-2013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29-05-2013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29-05-2013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29-05-2013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29-05-2013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29-05-2013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29-05-2013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29-05-2013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29-05-2013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29-05-2013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ppardsoftware.com/mathgames/earlymath/clock_shoot.htm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otion.com/video/xmif1h_the-clock-nursery-rhyme-with-lyrics-sing-along_schoo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6371304"/>
            <a:ext cx="381000" cy="381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90160"/>
            <a:ext cx="914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picgifs-96-c0b137fe2d792459f26ff763cce44574a5b5ab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559725"/>
            <a:ext cx="4648200" cy="997046"/>
          </a:xfrm>
          <a:prstGeom prst="rect">
            <a:avLst/>
          </a:prstGeom>
        </p:spPr>
      </p:pic>
      <p:pic>
        <p:nvPicPr>
          <p:cNvPr id="12" name="Picture 11" descr="beautiful-rose-23717--rose-wallpaper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rcRect l="25126" t="23188" r="21616" b="17682"/>
          <a:stretch>
            <a:fillRect/>
          </a:stretch>
        </p:blipFill>
        <p:spPr>
          <a:xfrm>
            <a:off x="2176550" y="1994360"/>
            <a:ext cx="4800600" cy="4320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elco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6371304"/>
            <a:ext cx="381000" cy="381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90160"/>
            <a:ext cx="914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3750" y="776990"/>
            <a:ext cx="6629400" cy="1588"/>
          </a:xfrm>
          <a:prstGeom prst="line">
            <a:avLst/>
          </a:prstGeom>
          <a:ln w="28575">
            <a:solidFill>
              <a:srgbClr val="00823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990" y="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Vocabulary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0980" y="2038000"/>
            <a:ext cx="359514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is the day when you were born.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43450" y="3345010"/>
            <a:ext cx="35052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 birthday is on 7th June.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happy-birthday-cake-and-balloon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rcRect l="16000" r="16000"/>
          <a:stretch>
            <a:fillRect/>
          </a:stretch>
        </p:blipFill>
        <p:spPr>
          <a:xfrm>
            <a:off x="2667000" y="1790700"/>
            <a:ext cx="25908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0470" y="2810470"/>
            <a:ext cx="25971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Birthday</a:t>
            </a:r>
            <a:endParaRPr lang="en-US" sz="48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rthd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6371304"/>
            <a:ext cx="381000" cy="381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90160"/>
            <a:ext cx="914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3750" y="776990"/>
            <a:ext cx="6629400" cy="1588"/>
          </a:xfrm>
          <a:prstGeom prst="line">
            <a:avLst/>
          </a:prstGeom>
          <a:ln w="28575">
            <a:solidFill>
              <a:srgbClr val="00823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990" y="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Vocabulary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4605" y="1954485"/>
            <a:ext cx="355459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display something.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73379" y="3366650"/>
            <a:ext cx="35814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girl shows a book.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845" y="2810470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Show</a:t>
            </a:r>
            <a:endParaRPr lang="en-US" sz="48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SAM_8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5175" y="1769225"/>
            <a:ext cx="3222171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sss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3">
                <a:lumMod val="75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-3750" y="776990"/>
            <a:ext cx="6629400" cy="1588"/>
          </a:xfrm>
          <a:prstGeom prst="line">
            <a:avLst/>
          </a:prstGeom>
          <a:ln w="28575">
            <a:solidFill>
              <a:srgbClr val="00823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990" y="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Vocabulary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985" y="3962400"/>
            <a:ext cx="14478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73405" y="3976140"/>
            <a:ext cx="690297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 short, a great length of time or space.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000" y="2090928"/>
            <a:ext cx="15792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</a:t>
            </a:r>
            <a:endParaRPr lang="en-US" sz="48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text000 copy.png"/>
          <p:cNvPicPr>
            <a:picLocks noChangeAspect="1"/>
          </p:cNvPicPr>
          <p:nvPr/>
        </p:nvPicPr>
        <p:blipFill>
          <a:blip r:embed="rId4" cstate="print"/>
          <a:srcRect l="11595" t="30798" r="5594" b="22396"/>
          <a:stretch>
            <a:fillRect/>
          </a:stretch>
        </p:blipFill>
        <p:spPr>
          <a:xfrm rot="17901410">
            <a:off x="3178322" y="2150841"/>
            <a:ext cx="1881485" cy="967329"/>
          </a:xfrm>
          <a:prstGeom prst="rect">
            <a:avLst/>
          </a:prstGeom>
        </p:spPr>
      </p:pic>
      <p:pic>
        <p:nvPicPr>
          <p:cNvPr id="15" name="Picture 14" descr="text000 copy.png"/>
          <p:cNvPicPr>
            <a:picLocks noChangeAspect="1"/>
          </p:cNvPicPr>
          <p:nvPr/>
        </p:nvPicPr>
        <p:blipFill>
          <a:blip r:embed="rId5" cstate="print"/>
          <a:srcRect l="11595" t="30798" r="5594" b="22396"/>
          <a:stretch>
            <a:fillRect/>
          </a:stretch>
        </p:blipFill>
        <p:spPr>
          <a:xfrm rot="17901410">
            <a:off x="4000159" y="2531277"/>
            <a:ext cx="1377870" cy="73228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9535" y="828210"/>
            <a:ext cx="8874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Here is two pencils. One is long and another is short.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97125" y="2143300"/>
            <a:ext cx="16882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Short</a:t>
            </a:r>
            <a:endParaRPr lang="en-US" sz="48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8800" y="4686380"/>
            <a:ext cx="47230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like a long journey.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8245" y="5455170"/>
            <a:ext cx="14478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4665" y="5468910"/>
            <a:ext cx="1831535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 full.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7165" y="6184690"/>
            <a:ext cx="4648435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man is too much short.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77457E-6 L -0.16667 2.77457E-6 " pathEditMode="relative" ptsTypes="AA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56069E-6 L 0.14167 -1.56069E-6 " pathEditMode="relative" ptsTypes="AA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2" grpId="0"/>
      <p:bldP spid="17" grpId="0"/>
      <p:bldP spid="18" grpId="0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6">
                <a:lumMod val="20000"/>
                <a:lumOff val="8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6371304"/>
            <a:ext cx="381000" cy="381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90160"/>
            <a:ext cx="914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3750" y="776990"/>
            <a:ext cx="6629400" cy="1588"/>
          </a:xfrm>
          <a:prstGeom prst="line">
            <a:avLst/>
          </a:prstGeom>
          <a:ln w="28575">
            <a:solidFill>
              <a:srgbClr val="00823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990" y="0"/>
            <a:ext cx="394741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Loud Reading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265" y="1583865"/>
            <a:ext cx="7757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Open your book at page 33.</a:t>
            </a:r>
          </a:p>
        </p:txBody>
      </p:sp>
      <p:pic>
        <p:nvPicPr>
          <p:cNvPr id="11" name="Picture 10" descr="bookiiii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8077" t="15196" r="5594" b="17596"/>
          <a:stretch>
            <a:fillRect/>
          </a:stretch>
        </p:blipFill>
        <p:spPr>
          <a:xfrm>
            <a:off x="2938072" y="3374609"/>
            <a:ext cx="3691328" cy="2873791"/>
          </a:xfrm>
          <a:prstGeom prst="rect">
            <a:avLst/>
          </a:prstGeom>
        </p:spPr>
      </p:pic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64625" y="4469475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20" name="Striped Right Arrow 19"/>
          <p:cNvSpPr/>
          <p:nvPr/>
        </p:nvSpPr>
        <p:spPr>
          <a:xfrm>
            <a:off x="685800" y="4267200"/>
            <a:ext cx="2209800" cy="1219200"/>
          </a:xfrm>
          <a:prstGeom prst="stripedRightArrow">
            <a:avLst/>
          </a:prstGeom>
          <a:solidFill>
            <a:schemeClr val="bg1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Text Audio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6371304"/>
            <a:ext cx="381000" cy="381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90160"/>
            <a:ext cx="914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42950" y="533400"/>
          <a:ext cx="5257800" cy="5181600"/>
        </p:xfrm>
        <a:graphic>
          <a:graphicData uri="http://schemas.openxmlformats.org/presentationml/2006/ole">
            <p:oleObj spid="_x0000_s2050" name="Picture (32-bit)" r:id="rId3" imgW="4095720" imgH="4095720" progId="">
              <p:embed/>
            </p:oleObj>
          </a:graphicData>
        </a:graphic>
      </p:graphicFrame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2481350" y="1524000"/>
            <a:ext cx="6705600" cy="1600200"/>
            <a:chOff x="1536" y="1680"/>
            <a:chExt cx="4224" cy="1008"/>
          </a:xfrm>
        </p:grpSpPr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360" y="1680"/>
              <a:ext cx="240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600" dirty="0">
                  <a:solidFill>
                    <a:srgbClr val="33CC33"/>
                  </a:solidFill>
                  <a:latin typeface="Times New Roman" pitchFamily="18" charset="0"/>
                  <a:cs typeface="Times New Roman" pitchFamily="18" charset="0"/>
                </a:rPr>
                <a:t>The long hand is the minute hand.  </a:t>
              </a:r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1536" y="1728"/>
              <a:ext cx="288" cy="960"/>
            </a:xfrm>
            <a:prstGeom prst="upArrow">
              <a:avLst>
                <a:gd name="adj1" fmla="val 50000"/>
                <a:gd name="adj2" fmla="val 83333"/>
              </a:avLst>
            </a:prstGeom>
            <a:solidFill>
              <a:srgbClr val="33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2633750" y="2971803"/>
            <a:ext cx="6553200" cy="1428751"/>
            <a:chOff x="1632" y="2592"/>
            <a:chExt cx="4128" cy="900"/>
          </a:xfrm>
        </p:grpSpPr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3312" y="2736"/>
              <a:ext cx="244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6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The short hand is the hour hand.  </a:t>
              </a:r>
            </a:p>
          </p:txBody>
        </p:sp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>
              <a:off x="1632" y="2592"/>
              <a:ext cx="720" cy="336"/>
            </a:xfrm>
            <a:prstGeom prst="rightArrow">
              <a:avLst>
                <a:gd name="adj1" fmla="val 50000"/>
                <a:gd name="adj2" fmla="val 53571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6371304"/>
            <a:ext cx="381000" cy="381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90160"/>
            <a:ext cx="914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910050" y="16667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-42950" y="676100"/>
          <a:ext cx="5257800" cy="5181600"/>
        </p:xfrm>
        <a:graphic>
          <a:graphicData uri="http://schemas.openxmlformats.org/presentationml/2006/ole">
            <p:oleObj spid="_x0000_s3075" name="Picture (32-bit)" r:id="rId3" imgW="4095720" imgH="4095720" progId="">
              <p:embed/>
            </p:oleObj>
          </a:graphicData>
        </a:graphic>
      </p:graphicFrame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2395450" y="1666700"/>
            <a:ext cx="6705600" cy="3416301"/>
            <a:chOff x="1536" y="1680"/>
            <a:chExt cx="4224" cy="2152"/>
          </a:xfrm>
        </p:grpSpPr>
        <p:grpSp>
          <p:nvGrpSpPr>
            <p:cNvPr id="20" name="Group 24"/>
            <p:cNvGrpSpPr>
              <a:grpSpLocks/>
            </p:cNvGrpSpPr>
            <p:nvPr/>
          </p:nvGrpSpPr>
          <p:grpSpPr bwMode="auto">
            <a:xfrm>
              <a:off x="1536" y="1680"/>
              <a:ext cx="4224" cy="2152"/>
              <a:chOff x="1536" y="1680"/>
              <a:chExt cx="4224" cy="2152"/>
            </a:xfrm>
          </p:grpSpPr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3360" y="1680"/>
                <a:ext cx="2400" cy="2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3600" b="1" dirty="0">
                    <a:solidFill>
                      <a:srgbClr val="33CC33"/>
                    </a:solidFill>
                    <a:latin typeface="Times New Roman" pitchFamily="18" charset="0"/>
                    <a:cs typeface="Times New Roman" pitchFamily="18" charset="0"/>
                  </a:rPr>
                  <a:t>There are </a:t>
                </a:r>
                <a:r>
                  <a:rPr lang="en-US" sz="3600" b="1" u="sng" dirty="0">
                    <a:solidFill>
                      <a:srgbClr val="33CC33"/>
                    </a:solidFill>
                    <a:latin typeface="Times New Roman" pitchFamily="18" charset="0"/>
                    <a:cs typeface="Times New Roman" pitchFamily="18" charset="0"/>
                  </a:rPr>
                  <a:t>60</a:t>
                </a:r>
                <a:r>
                  <a:rPr lang="en-US" sz="3600" b="1" dirty="0">
                    <a:solidFill>
                      <a:srgbClr val="33CC33"/>
                    </a:solidFill>
                    <a:latin typeface="Times New Roman" pitchFamily="18" charset="0"/>
                    <a:cs typeface="Times New Roman" pitchFamily="18" charset="0"/>
                  </a:rPr>
                  <a:t> minutes on a clock face. Skip count by fives to count the minutes with me. </a:t>
                </a:r>
              </a:p>
            </p:txBody>
          </p:sp>
          <p:sp>
            <p:nvSpPr>
              <p:cNvPr id="25" name="AutoShape 7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288" cy="960"/>
              </a:xfrm>
              <a:prstGeom prst="upArrow">
                <a:avLst>
                  <a:gd name="adj1" fmla="val 50000"/>
                  <a:gd name="adj2" fmla="val 83333"/>
                </a:avLst>
              </a:prstGeom>
              <a:solidFill>
                <a:srgbClr val="3399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1632" y="2592"/>
              <a:ext cx="4128" cy="615"/>
              <a:chOff x="1632" y="2592"/>
              <a:chExt cx="4128" cy="615"/>
            </a:xfrm>
          </p:grpSpPr>
          <p:sp>
            <p:nvSpPr>
              <p:cNvPr id="22" name="Text Box 5"/>
              <p:cNvSpPr txBox="1">
                <a:spLocks noChangeArrowheads="1"/>
              </p:cNvSpPr>
              <p:nvPr/>
            </p:nvSpPr>
            <p:spPr bwMode="auto">
              <a:xfrm>
                <a:off x="3312" y="2880"/>
                <a:ext cx="244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800">
                    <a:solidFill>
                      <a:srgbClr val="FF3300"/>
                    </a:solidFill>
                  </a:rPr>
                  <a:t>   </a:t>
                </a:r>
              </a:p>
            </p:txBody>
          </p:sp>
          <p:sp>
            <p:nvSpPr>
              <p:cNvPr id="23" name="AutoShape 8"/>
              <p:cNvSpPr>
                <a:spLocks noChangeArrowheads="1"/>
              </p:cNvSpPr>
              <p:nvPr/>
            </p:nvSpPr>
            <p:spPr bwMode="auto">
              <a:xfrm>
                <a:off x="1632" y="2592"/>
                <a:ext cx="720" cy="336"/>
              </a:xfrm>
              <a:prstGeom prst="rightArrow">
                <a:avLst>
                  <a:gd name="adj1" fmla="val 50000"/>
                  <a:gd name="adj2" fmla="val 53571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" name="Group 38"/>
          <p:cNvGrpSpPr>
            <a:grpSpLocks/>
          </p:cNvGrpSpPr>
          <p:nvPr/>
        </p:nvGrpSpPr>
        <p:grpSpPr bwMode="auto">
          <a:xfrm>
            <a:off x="2925675" y="1509538"/>
            <a:ext cx="384175" cy="812800"/>
            <a:chOff x="1870" y="1581"/>
            <a:chExt cx="242" cy="512"/>
          </a:xfrm>
        </p:grpSpPr>
        <p:sp>
          <p:nvSpPr>
            <p:cNvPr id="27" name="Line 11"/>
            <p:cNvSpPr>
              <a:spLocks noChangeShapeType="1"/>
            </p:cNvSpPr>
            <p:nvPr/>
          </p:nvSpPr>
          <p:spPr bwMode="auto">
            <a:xfrm rot="21880415">
              <a:off x="1870" y="1581"/>
              <a:ext cx="24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1872" y="1728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33CC33"/>
                  </a:solidFill>
                </a:rPr>
                <a:t>5</a:t>
              </a:r>
            </a:p>
          </p:txBody>
        </p:sp>
      </p:grpSp>
      <p:grpSp>
        <p:nvGrpSpPr>
          <p:cNvPr id="29" name="Group 40"/>
          <p:cNvGrpSpPr>
            <a:grpSpLocks/>
          </p:cNvGrpSpPr>
          <p:nvPr/>
        </p:nvGrpSpPr>
        <p:grpSpPr bwMode="auto">
          <a:xfrm>
            <a:off x="3538450" y="2504900"/>
            <a:ext cx="914400" cy="579438"/>
            <a:chOff x="2256" y="2208"/>
            <a:chExt cx="576" cy="365"/>
          </a:xfrm>
        </p:grpSpPr>
        <p:sp>
          <p:nvSpPr>
            <p:cNvPr id="30" name="Line 13"/>
            <p:cNvSpPr>
              <a:spLocks noChangeShapeType="1"/>
            </p:cNvSpPr>
            <p:nvPr/>
          </p:nvSpPr>
          <p:spPr bwMode="auto">
            <a:xfrm rot="24151172">
              <a:off x="2592" y="2304"/>
              <a:ext cx="24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2256" y="2208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33CC33"/>
                  </a:solidFill>
                </a:rPr>
                <a:t>15</a:t>
              </a:r>
            </a:p>
          </p:txBody>
        </p:sp>
      </p:grpSp>
      <p:grpSp>
        <p:nvGrpSpPr>
          <p:cNvPr id="32" name="Group 39"/>
          <p:cNvGrpSpPr>
            <a:grpSpLocks/>
          </p:cNvGrpSpPr>
          <p:nvPr/>
        </p:nvGrpSpPr>
        <p:grpSpPr bwMode="auto">
          <a:xfrm>
            <a:off x="3157450" y="1895300"/>
            <a:ext cx="838200" cy="579438"/>
            <a:chOff x="2016" y="1824"/>
            <a:chExt cx="528" cy="365"/>
          </a:xfrm>
        </p:grpSpPr>
        <p:sp>
          <p:nvSpPr>
            <p:cNvPr id="33" name="Line 12"/>
            <p:cNvSpPr>
              <a:spLocks noChangeShapeType="1"/>
            </p:cNvSpPr>
            <p:nvPr/>
          </p:nvSpPr>
          <p:spPr bwMode="auto">
            <a:xfrm rot="23461029">
              <a:off x="2304" y="1824"/>
              <a:ext cx="24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2016" y="1824"/>
              <a:ext cx="5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33CC33"/>
                  </a:solidFill>
                </a:rPr>
                <a:t>10</a:t>
              </a:r>
            </a:p>
          </p:txBody>
        </p:sp>
      </p:grpSp>
      <p:grpSp>
        <p:nvGrpSpPr>
          <p:cNvPr id="35" name="Group 42"/>
          <p:cNvGrpSpPr>
            <a:grpSpLocks/>
          </p:cNvGrpSpPr>
          <p:nvPr/>
        </p:nvGrpSpPr>
        <p:grpSpPr bwMode="auto">
          <a:xfrm>
            <a:off x="3462250" y="3952700"/>
            <a:ext cx="609600" cy="685800"/>
            <a:chOff x="2208" y="3120"/>
            <a:chExt cx="384" cy="432"/>
          </a:xfrm>
        </p:grpSpPr>
        <p:sp>
          <p:nvSpPr>
            <p:cNvPr id="36" name="Line 15"/>
            <p:cNvSpPr>
              <a:spLocks noChangeShapeType="1"/>
            </p:cNvSpPr>
            <p:nvPr/>
          </p:nvSpPr>
          <p:spPr bwMode="auto">
            <a:xfrm rot="28719694">
              <a:off x="2424" y="3384"/>
              <a:ext cx="24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7" name="Text Box 29"/>
            <p:cNvSpPr txBox="1">
              <a:spLocks noChangeArrowheads="1"/>
            </p:cNvSpPr>
            <p:nvPr/>
          </p:nvSpPr>
          <p:spPr bwMode="auto">
            <a:xfrm>
              <a:off x="2208" y="3120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33CC33"/>
                  </a:solidFill>
                </a:rPr>
                <a:t>25</a:t>
              </a:r>
            </a:p>
          </p:txBody>
        </p:sp>
      </p:grpSp>
      <p:grpSp>
        <p:nvGrpSpPr>
          <p:cNvPr id="38" name="Group 41"/>
          <p:cNvGrpSpPr>
            <a:grpSpLocks/>
          </p:cNvGrpSpPr>
          <p:nvPr/>
        </p:nvGrpSpPr>
        <p:grpSpPr bwMode="auto">
          <a:xfrm>
            <a:off x="3767050" y="3266900"/>
            <a:ext cx="690563" cy="612775"/>
            <a:chOff x="2400" y="2688"/>
            <a:chExt cx="435" cy="386"/>
          </a:xfrm>
        </p:grpSpPr>
        <p:sp>
          <p:nvSpPr>
            <p:cNvPr id="39" name="Line 14"/>
            <p:cNvSpPr>
              <a:spLocks noChangeShapeType="1"/>
            </p:cNvSpPr>
            <p:nvPr/>
          </p:nvSpPr>
          <p:spPr bwMode="auto">
            <a:xfrm rot="26315226">
              <a:off x="2665" y="2903"/>
              <a:ext cx="242" cy="9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0" name="Text Box 30"/>
            <p:cNvSpPr txBox="1">
              <a:spLocks noChangeArrowheads="1"/>
            </p:cNvSpPr>
            <p:nvPr/>
          </p:nvSpPr>
          <p:spPr bwMode="auto">
            <a:xfrm>
              <a:off x="2400" y="2688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33CC33"/>
                  </a:solidFill>
                </a:rPr>
                <a:t>20</a:t>
              </a:r>
            </a:p>
          </p:txBody>
        </p:sp>
      </p:grpSp>
      <p:grpSp>
        <p:nvGrpSpPr>
          <p:cNvPr id="41" name="Group 43"/>
          <p:cNvGrpSpPr>
            <a:grpSpLocks/>
          </p:cNvGrpSpPr>
          <p:nvPr/>
        </p:nvGrpSpPr>
        <p:grpSpPr bwMode="auto">
          <a:xfrm>
            <a:off x="2700250" y="4409900"/>
            <a:ext cx="762000" cy="685800"/>
            <a:chOff x="1728" y="3408"/>
            <a:chExt cx="480" cy="432"/>
          </a:xfrm>
        </p:grpSpPr>
        <p:sp>
          <p:nvSpPr>
            <p:cNvPr id="42" name="Line 16"/>
            <p:cNvSpPr>
              <a:spLocks noChangeShapeType="1"/>
            </p:cNvSpPr>
            <p:nvPr/>
          </p:nvSpPr>
          <p:spPr bwMode="auto">
            <a:xfrm rot="29862546">
              <a:off x="1872" y="3744"/>
              <a:ext cx="24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1728" y="3408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33CC33"/>
                  </a:solidFill>
                </a:rPr>
                <a:t>30</a:t>
              </a:r>
            </a:p>
          </p:txBody>
        </p:sp>
      </p:grpSp>
      <p:grpSp>
        <p:nvGrpSpPr>
          <p:cNvPr id="44" name="Group 44"/>
          <p:cNvGrpSpPr>
            <a:grpSpLocks/>
          </p:cNvGrpSpPr>
          <p:nvPr/>
        </p:nvGrpSpPr>
        <p:grpSpPr bwMode="auto">
          <a:xfrm>
            <a:off x="1938250" y="4409900"/>
            <a:ext cx="838200" cy="609600"/>
            <a:chOff x="1248" y="3408"/>
            <a:chExt cx="528" cy="384"/>
          </a:xfrm>
        </p:grpSpPr>
        <p:sp>
          <p:nvSpPr>
            <p:cNvPr id="45" name="Line 17"/>
            <p:cNvSpPr>
              <a:spLocks noChangeShapeType="1"/>
            </p:cNvSpPr>
            <p:nvPr/>
          </p:nvSpPr>
          <p:spPr bwMode="auto">
            <a:xfrm rot="11389861">
              <a:off x="1248" y="3696"/>
              <a:ext cx="24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" name="Text Box 32"/>
            <p:cNvSpPr txBox="1">
              <a:spLocks noChangeArrowheads="1"/>
            </p:cNvSpPr>
            <p:nvPr/>
          </p:nvSpPr>
          <p:spPr bwMode="auto">
            <a:xfrm>
              <a:off x="1296" y="3408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33CC33"/>
                  </a:solidFill>
                </a:rPr>
                <a:t>35</a:t>
              </a:r>
            </a:p>
          </p:txBody>
        </p:sp>
      </p:grpSp>
      <p:grpSp>
        <p:nvGrpSpPr>
          <p:cNvPr id="47" name="Group 49"/>
          <p:cNvGrpSpPr>
            <a:grpSpLocks/>
          </p:cNvGrpSpPr>
          <p:nvPr/>
        </p:nvGrpSpPr>
        <p:grpSpPr bwMode="auto">
          <a:xfrm>
            <a:off x="2014450" y="1438100"/>
            <a:ext cx="609600" cy="884238"/>
            <a:chOff x="1296" y="1536"/>
            <a:chExt cx="384" cy="557"/>
          </a:xfrm>
        </p:grpSpPr>
        <p:sp>
          <p:nvSpPr>
            <p:cNvPr id="48" name="Line 22"/>
            <p:cNvSpPr>
              <a:spLocks noChangeShapeType="1"/>
            </p:cNvSpPr>
            <p:nvPr/>
          </p:nvSpPr>
          <p:spPr bwMode="auto">
            <a:xfrm rot="18158928">
              <a:off x="1272" y="1608"/>
              <a:ext cx="24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1296" y="1728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33CC33"/>
                  </a:solidFill>
                </a:rPr>
                <a:t>60</a:t>
              </a:r>
            </a:p>
          </p:txBody>
        </p:sp>
      </p:grpSp>
      <p:grpSp>
        <p:nvGrpSpPr>
          <p:cNvPr id="50" name="Group 48"/>
          <p:cNvGrpSpPr>
            <a:grpSpLocks/>
          </p:cNvGrpSpPr>
          <p:nvPr/>
        </p:nvGrpSpPr>
        <p:grpSpPr bwMode="auto">
          <a:xfrm>
            <a:off x="1328650" y="1819100"/>
            <a:ext cx="762000" cy="808038"/>
            <a:chOff x="864" y="1776"/>
            <a:chExt cx="480" cy="509"/>
          </a:xfrm>
        </p:grpSpPr>
        <p:sp>
          <p:nvSpPr>
            <p:cNvPr id="51" name="Line 21"/>
            <p:cNvSpPr>
              <a:spLocks noChangeShapeType="1"/>
            </p:cNvSpPr>
            <p:nvPr/>
          </p:nvSpPr>
          <p:spPr bwMode="auto">
            <a:xfrm rot="38504637">
              <a:off x="792" y="1848"/>
              <a:ext cx="24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" name="Text Box 34"/>
            <p:cNvSpPr txBox="1">
              <a:spLocks noChangeArrowheads="1"/>
            </p:cNvSpPr>
            <p:nvPr/>
          </p:nvSpPr>
          <p:spPr bwMode="auto">
            <a:xfrm>
              <a:off x="864" y="1920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33CC33"/>
                  </a:solidFill>
                </a:rPr>
                <a:t>55</a:t>
              </a:r>
            </a:p>
          </p:txBody>
        </p:sp>
      </p:grpSp>
      <p:grpSp>
        <p:nvGrpSpPr>
          <p:cNvPr id="53" name="Group 45"/>
          <p:cNvGrpSpPr>
            <a:grpSpLocks/>
          </p:cNvGrpSpPr>
          <p:nvPr/>
        </p:nvGrpSpPr>
        <p:grpSpPr bwMode="auto">
          <a:xfrm>
            <a:off x="1176250" y="4028900"/>
            <a:ext cx="838200" cy="579438"/>
            <a:chOff x="768" y="3168"/>
            <a:chExt cx="528" cy="365"/>
          </a:xfrm>
        </p:grpSpPr>
        <p:sp>
          <p:nvSpPr>
            <p:cNvPr id="54" name="Line 18"/>
            <p:cNvSpPr>
              <a:spLocks noChangeShapeType="1"/>
            </p:cNvSpPr>
            <p:nvPr/>
          </p:nvSpPr>
          <p:spPr bwMode="auto">
            <a:xfrm rot="34205215">
              <a:off x="768" y="3408"/>
              <a:ext cx="24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5" name="Text Box 35"/>
            <p:cNvSpPr txBox="1">
              <a:spLocks noChangeArrowheads="1"/>
            </p:cNvSpPr>
            <p:nvPr/>
          </p:nvSpPr>
          <p:spPr bwMode="auto">
            <a:xfrm>
              <a:off x="816" y="3168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33CC33"/>
                  </a:solidFill>
                </a:rPr>
                <a:t>40</a:t>
              </a:r>
            </a:p>
          </p:txBody>
        </p:sp>
      </p:grpSp>
      <p:grpSp>
        <p:nvGrpSpPr>
          <p:cNvPr id="56" name="Group 46"/>
          <p:cNvGrpSpPr>
            <a:grpSpLocks/>
          </p:cNvGrpSpPr>
          <p:nvPr/>
        </p:nvGrpSpPr>
        <p:grpSpPr bwMode="auto">
          <a:xfrm>
            <a:off x="795250" y="3419300"/>
            <a:ext cx="762000" cy="579438"/>
            <a:chOff x="528" y="2784"/>
            <a:chExt cx="480" cy="365"/>
          </a:xfrm>
        </p:grpSpPr>
        <p:sp>
          <p:nvSpPr>
            <p:cNvPr id="57" name="Line 19"/>
            <p:cNvSpPr>
              <a:spLocks noChangeShapeType="1"/>
            </p:cNvSpPr>
            <p:nvPr/>
          </p:nvSpPr>
          <p:spPr bwMode="auto">
            <a:xfrm rot="35190406">
              <a:off x="456" y="2952"/>
              <a:ext cx="24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8" name="Text Box 36"/>
            <p:cNvSpPr txBox="1">
              <a:spLocks noChangeArrowheads="1"/>
            </p:cNvSpPr>
            <p:nvPr/>
          </p:nvSpPr>
          <p:spPr bwMode="auto">
            <a:xfrm>
              <a:off x="528" y="2784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33CC33"/>
                  </a:solidFill>
                </a:rPr>
                <a:t>45</a:t>
              </a:r>
            </a:p>
          </p:txBody>
        </p:sp>
      </p:grpSp>
      <p:grpSp>
        <p:nvGrpSpPr>
          <p:cNvPr id="59" name="Group 47"/>
          <p:cNvGrpSpPr>
            <a:grpSpLocks/>
          </p:cNvGrpSpPr>
          <p:nvPr/>
        </p:nvGrpSpPr>
        <p:grpSpPr bwMode="auto">
          <a:xfrm>
            <a:off x="871450" y="2657300"/>
            <a:ext cx="838200" cy="655638"/>
            <a:chOff x="576" y="2304"/>
            <a:chExt cx="528" cy="413"/>
          </a:xfrm>
        </p:grpSpPr>
        <p:sp>
          <p:nvSpPr>
            <p:cNvPr id="60" name="Line 20"/>
            <p:cNvSpPr>
              <a:spLocks noChangeShapeType="1"/>
            </p:cNvSpPr>
            <p:nvPr/>
          </p:nvSpPr>
          <p:spPr bwMode="auto">
            <a:xfrm rot="37890406">
              <a:off x="504" y="2376"/>
              <a:ext cx="240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1" name="Text Box 37"/>
            <p:cNvSpPr txBox="1">
              <a:spLocks noChangeArrowheads="1"/>
            </p:cNvSpPr>
            <p:nvPr/>
          </p:nvSpPr>
          <p:spPr bwMode="auto">
            <a:xfrm>
              <a:off x="624" y="2352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33CC33"/>
                  </a:solidFill>
                </a:rPr>
                <a:t>50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6371304"/>
            <a:ext cx="381000" cy="381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90160"/>
            <a:ext cx="914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953000" y="1752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0" y="762000"/>
          <a:ext cx="5257800" cy="5181600"/>
        </p:xfrm>
        <a:graphic>
          <a:graphicData uri="http://schemas.openxmlformats.org/presentationml/2006/ole">
            <p:oleObj spid="_x0000_s4098" name="Picture (32-bit)" r:id="rId3" imgW="4095720" imgH="4095720" progId="">
              <p:embed/>
            </p:oleObj>
          </a:graphicData>
        </a:graphic>
      </p:graphicFrame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2438400" y="1828800"/>
            <a:ext cx="6705600" cy="1600200"/>
            <a:chOff x="1536" y="1680"/>
            <a:chExt cx="4224" cy="1008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360" y="1680"/>
              <a:ext cx="24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>
                  <a:solidFill>
                    <a:srgbClr val="33CC33"/>
                  </a:solidFill>
                </a:rPr>
                <a:t> </a:t>
              </a:r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1536" y="1728"/>
              <a:ext cx="288" cy="960"/>
            </a:xfrm>
            <a:prstGeom prst="upArrow">
              <a:avLst>
                <a:gd name="adj1" fmla="val 50000"/>
                <a:gd name="adj2" fmla="val 83333"/>
              </a:avLst>
            </a:prstGeom>
            <a:solidFill>
              <a:srgbClr val="33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181600" y="1518450"/>
            <a:ext cx="3886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Count the </a:t>
            </a:r>
            <a:r>
              <a:rPr lang="en-US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numbers 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on the clock.  There are only </a:t>
            </a:r>
            <a:r>
              <a:rPr lang="en-US" sz="3600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hours on a clock face.  So, the hour hand is a </a:t>
            </a:r>
            <a:r>
              <a:rPr lang="en-US" sz="3600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hand.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590800" y="3259138"/>
            <a:ext cx="1143000" cy="5334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3276600" y="1447800"/>
            <a:ext cx="609600" cy="838200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07525" y="256725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-145475" y="-99750"/>
          <a:ext cx="6858000" cy="6858000"/>
        </p:xfrm>
        <a:graphic>
          <a:graphicData uri="http://schemas.openxmlformats.org/presentationml/2006/ole">
            <p:oleObj spid="_x0000_s5122" name="Picture (32-bit)" r:id="rId3" imgW="4095720" imgH="4095720" progId="">
              <p:embed/>
            </p:oleObj>
          </a:graphicData>
        </a:graphic>
      </p:graphicFrame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2521525" y="205050"/>
            <a:ext cx="6248400" cy="3352800"/>
            <a:chOff x="1680" y="192"/>
            <a:chExt cx="3936" cy="2112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4176" y="192"/>
              <a:ext cx="1440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dirty="0">
                  <a:solidFill>
                    <a:srgbClr val="33CC33"/>
                  </a:solidFill>
                  <a:latin typeface="Times New Roman" pitchFamily="18" charset="0"/>
                  <a:cs typeface="Times New Roman" pitchFamily="18" charset="0"/>
                </a:rPr>
                <a:t>“Minute” is a </a:t>
              </a:r>
              <a:r>
                <a:rPr lang="en-US" sz="2800" u="sng" dirty="0">
                  <a:solidFill>
                    <a:srgbClr val="33CC33"/>
                  </a:solidFill>
                  <a:latin typeface="Times New Roman" pitchFamily="18" charset="0"/>
                  <a:cs typeface="Times New Roman" pitchFamily="18" charset="0"/>
                </a:rPr>
                <a:t>long</a:t>
              </a:r>
              <a:r>
                <a:rPr lang="en-US" sz="2800" dirty="0">
                  <a:solidFill>
                    <a:srgbClr val="33CC33"/>
                  </a:solidFill>
                  <a:latin typeface="Times New Roman" pitchFamily="18" charset="0"/>
                  <a:cs typeface="Times New Roman" pitchFamily="18" charset="0"/>
                </a:rPr>
                <a:t> word. The minute hand is the longer hand.</a:t>
              </a: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2016" y="960"/>
              <a:ext cx="288" cy="1200"/>
            </a:xfrm>
            <a:prstGeom prst="upArrow">
              <a:avLst>
                <a:gd name="adj1" fmla="val 50000"/>
                <a:gd name="adj2" fmla="val 104167"/>
              </a:avLst>
            </a:prstGeom>
            <a:solidFill>
              <a:srgbClr val="33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WordArt 11"/>
            <p:cNvSpPr>
              <a:spLocks noChangeArrowheads="1" noChangeShapeType="1" noTextEdit="1"/>
            </p:cNvSpPr>
            <p:nvPr/>
          </p:nvSpPr>
          <p:spPr bwMode="auto">
            <a:xfrm rot="5400000">
              <a:off x="1197" y="1491"/>
              <a:ext cx="1296" cy="330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fontAlgn="auto"/>
              <a:r>
                <a:rPr lang="en-US" sz="3600" kern="10">
                  <a:ln w="1270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>
                    <a:outerShdw dist="53882" dir="2700000" algn="ctr" rotWithShape="0">
                      <a:srgbClr val="CBCBCB"/>
                    </a:outerShdw>
                  </a:effectLst>
                  <a:latin typeface="Times New Roman"/>
                  <a:cs typeface="Times New Roman"/>
                </a:rPr>
                <a:t>minute</a:t>
              </a:r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3359725" y="3176850"/>
            <a:ext cx="5638800" cy="2398713"/>
            <a:chOff x="2208" y="2064"/>
            <a:chExt cx="3552" cy="1511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4368" y="2160"/>
              <a:ext cx="1392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“Hour” is a </a:t>
              </a:r>
              <a:r>
                <a:rPr lang="en-US" sz="2800" u="sng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short</a:t>
              </a:r>
              <a:r>
                <a:rPr lang="en-US" sz="28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word.  The hour hand is the shorter hand.</a:t>
              </a: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2208" y="2064"/>
              <a:ext cx="864" cy="336"/>
            </a:xfrm>
            <a:prstGeom prst="rightArrow">
              <a:avLst>
                <a:gd name="adj1" fmla="val 50000"/>
                <a:gd name="adj2" fmla="val 64286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208" y="2400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>
                  <a:solidFill>
                    <a:srgbClr val="FF3300"/>
                  </a:solidFill>
                </a:rPr>
                <a:t>hour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953000" y="2667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562600" y="1502269"/>
            <a:ext cx="3352800" cy="341632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When the </a:t>
            </a:r>
            <a:r>
              <a:rPr lang="en-US" sz="36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3600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hand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at twelve and the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 hand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 at a number, it shows an hour.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57800" y="43434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36025" y="648400"/>
          <a:ext cx="5493325" cy="5493325"/>
        </p:xfrm>
        <a:graphic>
          <a:graphicData uri="http://schemas.openxmlformats.org/presentationml/2006/ole">
            <p:oleObj spid="_x0000_s6147" name="Picture (32-bit)" r:id="rId3" imgW="4095720" imgH="4095720" progId="">
              <p:embed/>
            </p:oleObj>
          </a:graphicData>
        </a:graphic>
      </p:graphicFrame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507675" y="1784944"/>
            <a:ext cx="487511" cy="1660681"/>
          </a:xfrm>
          <a:prstGeom prst="upArrow">
            <a:avLst>
              <a:gd name="adj1" fmla="val 50000"/>
              <a:gd name="adj2" fmla="val 93750"/>
            </a:avLst>
          </a:prstGeom>
          <a:solidFill>
            <a:srgbClr val="33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 rot="17922195">
            <a:off x="2515014" y="2626396"/>
            <a:ext cx="1234400" cy="609389"/>
          </a:xfrm>
          <a:prstGeom prst="rightArrow">
            <a:avLst>
              <a:gd name="adj1" fmla="val 50000"/>
              <a:gd name="adj2" fmla="val 52500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953000" y="2667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516875" y="1500450"/>
            <a:ext cx="3505200" cy="341632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Look at the clock. The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 hand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 at one and the 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long hand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 at twelve. It’s one o’clock.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57800" y="43434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36025" y="648400"/>
          <a:ext cx="5493325" cy="5493325"/>
        </p:xfrm>
        <a:graphic>
          <a:graphicData uri="http://schemas.openxmlformats.org/presentationml/2006/ole">
            <p:oleObj spid="_x0000_s7171" name="Picture (32-bit)" r:id="rId3" imgW="4095720" imgH="4095720" progId="">
              <p:embed/>
            </p:oleObj>
          </a:graphicData>
        </a:graphic>
      </p:graphicFrame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507675" y="1784944"/>
            <a:ext cx="487511" cy="1660681"/>
          </a:xfrm>
          <a:prstGeom prst="upArrow">
            <a:avLst>
              <a:gd name="adj1" fmla="val 50000"/>
              <a:gd name="adj2" fmla="val 93750"/>
            </a:avLst>
          </a:prstGeom>
          <a:solidFill>
            <a:srgbClr val="33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 rot="17922195">
            <a:off x="2515014" y="2626396"/>
            <a:ext cx="1234400" cy="609389"/>
          </a:xfrm>
          <a:prstGeom prst="rightArrow">
            <a:avLst>
              <a:gd name="adj1" fmla="val 50000"/>
              <a:gd name="adj2" fmla="val 52500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27325" y="6341225"/>
            <a:ext cx="381000" cy="381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90160"/>
            <a:ext cx="914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5588" y="714900"/>
            <a:ext cx="44422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Identity: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8225" y="1891150"/>
            <a:ext cx="548797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Class: Four</a:t>
            </a:r>
          </a:p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Lesson: 10</a:t>
            </a:r>
          </a:p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Unit: A, B and C</a:t>
            </a:r>
          </a:p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Time: 50 minutes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09200" y="1579425"/>
            <a:ext cx="5638800" cy="0"/>
          </a:xfrm>
          <a:prstGeom prst="line">
            <a:avLst/>
          </a:prstGeom>
          <a:ln w="34925">
            <a:solidFill>
              <a:srgbClr val="66FF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6371304"/>
            <a:ext cx="381000" cy="381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90160"/>
            <a:ext cx="914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64830" y="645830"/>
            <a:ext cx="461697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Practice</a:t>
            </a:r>
            <a:endParaRPr lang="en-US" sz="9600" b="1" spc="50" dirty="0">
              <a:ln w="1143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5790" y="2342770"/>
            <a:ext cx="368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Time: 15 minutes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798760" y="3583900"/>
            <a:ext cx="1417820" cy="2152340"/>
          </a:xfrm>
          <a:prstGeom prst="downArrow">
            <a:avLst/>
          </a:prstGeom>
          <a:solidFill>
            <a:srgbClr val="0066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6371304"/>
            <a:ext cx="381000" cy="381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90160"/>
            <a:ext cx="914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71470" y="77574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Silent Reading</a:t>
            </a:r>
            <a:endParaRPr lang="en-US" sz="7200" b="1" spc="50" dirty="0">
              <a:ln w="1143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5710" y="2110289"/>
            <a:ext cx="368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Time: 5 minutes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SAM_8134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869275" y="3309850"/>
            <a:ext cx="3548150" cy="248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460" y="91190"/>
            <a:ext cx="7552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Look and say: PW # Time: 5 minutes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480" y="763588"/>
            <a:ext cx="9062800" cy="0"/>
          </a:xfrm>
          <a:prstGeom prst="line">
            <a:avLst/>
          </a:prstGeom>
          <a:ln w="28575">
            <a:solidFill>
              <a:srgbClr val="00823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4460" y="990600"/>
            <a:ext cx="710034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05945" y="134768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S1: What’s the time?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S2: It’s one o’clock.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3210" y="2940570"/>
            <a:ext cx="7101590" cy="1828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1960" y="4890540"/>
            <a:ext cx="7137817" cy="1828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9" descr="c01l04_p024_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r="75532" b="19314"/>
          <a:stretch>
            <a:fillRect/>
          </a:stretch>
        </p:blipFill>
        <p:spPr bwMode="auto">
          <a:xfrm>
            <a:off x="1214200" y="1020580"/>
            <a:ext cx="1752600" cy="175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9" descr="c01l04_p024_01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38298" r="37234" b="19314"/>
          <a:stretch>
            <a:fillRect/>
          </a:stretch>
        </p:blipFill>
        <p:spPr bwMode="auto">
          <a:xfrm>
            <a:off x="1221700" y="2968374"/>
            <a:ext cx="1752600" cy="175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3386435" y="3222236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S1: What’s the time?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S2: It’s two o’clock.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9" descr="c01l04_p024_01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 l="75532" b="19314"/>
          <a:stretch>
            <a:fillRect/>
          </a:stretch>
        </p:blipFill>
        <p:spPr bwMode="auto">
          <a:xfrm>
            <a:off x="1264170" y="4951750"/>
            <a:ext cx="1752600" cy="175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3448895" y="5153561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S1: What’s the time?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S2: It’s six o’clock.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5775" y="1573875"/>
            <a:ext cx="533400" cy="609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3538450"/>
            <a:ext cx="533400" cy="609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5503025"/>
            <a:ext cx="533400" cy="609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2960" y="2938550"/>
            <a:ext cx="3547872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97713" y="2945475"/>
            <a:ext cx="3547872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22960" y="4891643"/>
            <a:ext cx="3547872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97713" y="4898568"/>
            <a:ext cx="3547872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16429" y="990606"/>
            <a:ext cx="3547872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91182" y="997531"/>
            <a:ext cx="3547872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7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44840" y="1249180"/>
            <a:ext cx="4098560" cy="2362200"/>
          </a:xfrm>
          <a:prstGeom prst="rect">
            <a:avLst/>
          </a:prstGeom>
          <a:solidFill>
            <a:schemeClr val="accent5">
              <a:alpha val="16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460" y="91190"/>
            <a:ext cx="9076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Look at the clocks and say/write the time: GW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Time: 5 minutes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990" y="1066800"/>
            <a:ext cx="9062800" cy="0"/>
          </a:xfrm>
          <a:prstGeom prst="line">
            <a:avLst/>
          </a:prstGeom>
          <a:ln w="28575">
            <a:solidFill>
              <a:srgbClr val="00823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447800" y="1295400"/>
          <a:ext cx="1600200" cy="1577009"/>
        </p:xfrm>
        <a:graphic>
          <a:graphicData uri="http://schemas.openxmlformats.org/presentationml/2006/ole">
            <p:oleObj spid="_x0000_s29698" name="Picture (32-bit)" r:id="rId3" imgW="4095720" imgH="4095720" progId="">
              <p:embed/>
            </p:oleObj>
          </a:graphicData>
        </a:graphic>
      </p:graphicFrame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2169456" y="1642780"/>
            <a:ext cx="152400" cy="457200"/>
          </a:xfrm>
          <a:prstGeom prst="upArrow">
            <a:avLst>
              <a:gd name="adj1" fmla="val 44117"/>
              <a:gd name="adj2" fmla="val 81986"/>
            </a:avLst>
          </a:prstGeom>
          <a:solidFill>
            <a:srgbClr val="33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 rot="7374904">
            <a:off x="2000541" y="2193769"/>
            <a:ext cx="327624" cy="138803"/>
          </a:xfrm>
          <a:prstGeom prst="rightArrow">
            <a:avLst>
              <a:gd name="adj1" fmla="val 50000"/>
              <a:gd name="adj2" fmla="val 52500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12796" y="2897438"/>
            <a:ext cx="3513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It’s ....................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94806" y="1241234"/>
            <a:ext cx="4098560" cy="2362200"/>
          </a:xfrm>
          <a:prstGeom prst="rect">
            <a:avLst/>
          </a:prstGeom>
          <a:solidFill>
            <a:schemeClr val="accent5">
              <a:alpha val="16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/>
        </p:nvGraphicFramePr>
        <p:xfrm>
          <a:off x="5997766" y="1287454"/>
          <a:ext cx="1600200" cy="1577009"/>
        </p:xfrm>
        <a:graphic>
          <a:graphicData uri="http://schemas.openxmlformats.org/presentationml/2006/ole">
            <p:oleObj spid="_x0000_s29700" name="Picture (32-bit)" r:id="rId4" imgW="4095720" imgH="4095720" progId="">
              <p:embed/>
            </p:oleObj>
          </a:graphicData>
        </a:graphic>
      </p:graphicFrame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6719422" y="1634834"/>
            <a:ext cx="152400" cy="457200"/>
          </a:xfrm>
          <a:prstGeom prst="upArrow">
            <a:avLst>
              <a:gd name="adj1" fmla="val 44117"/>
              <a:gd name="adj2" fmla="val 81986"/>
            </a:avLst>
          </a:prstGeom>
          <a:solidFill>
            <a:srgbClr val="33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 rot="2965142">
            <a:off x="6723923" y="2160765"/>
            <a:ext cx="327624" cy="138803"/>
          </a:xfrm>
          <a:prstGeom prst="rightArrow">
            <a:avLst>
              <a:gd name="adj1" fmla="val 50000"/>
              <a:gd name="adj2" fmla="val 52500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162762" y="2889492"/>
            <a:ext cx="3513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It’s ....................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9850" y="3994438"/>
            <a:ext cx="4098560" cy="2362200"/>
          </a:xfrm>
          <a:prstGeom prst="rect">
            <a:avLst/>
          </a:prstGeom>
          <a:solidFill>
            <a:schemeClr val="accent5">
              <a:alpha val="16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1432810" y="4040658"/>
          <a:ext cx="1600200" cy="1577009"/>
        </p:xfrm>
        <a:graphic>
          <a:graphicData uri="http://schemas.openxmlformats.org/presentationml/2006/ole">
            <p:oleObj spid="_x0000_s29701" name="Picture (32-bit)" r:id="rId5" imgW="4095720" imgH="4095720" progId="">
              <p:embed/>
            </p:oleObj>
          </a:graphicData>
        </a:graphic>
      </p:graphicFrame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2154466" y="4388038"/>
            <a:ext cx="152400" cy="457200"/>
          </a:xfrm>
          <a:prstGeom prst="upArrow">
            <a:avLst>
              <a:gd name="adj1" fmla="val 44117"/>
              <a:gd name="adj2" fmla="val 81986"/>
            </a:avLst>
          </a:prstGeom>
          <a:solidFill>
            <a:srgbClr val="33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 rot="12916239">
            <a:off x="1913178" y="4677828"/>
            <a:ext cx="327624" cy="138803"/>
          </a:xfrm>
          <a:prstGeom prst="rightArrow">
            <a:avLst>
              <a:gd name="adj1" fmla="val 50000"/>
              <a:gd name="adj2" fmla="val 52500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7806" y="5642696"/>
            <a:ext cx="3513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It’s ....................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79816" y="3986492"/>
            <a:ext cx="4098560" cy="2362200"/>
          </a:xfrm>
          <a:prstGeom prst="rect">
            <a:avLst/>
          </a:prstGeom>
          <a:solidFill>
            <a:schemeClr val="accent5">
              <a:alpha val="16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5982776" y="4032712"/>
          <a:ext cx="1600200" cy="1577009"/>
        </p:xfrm>
        <a:graphic>
          <a:graphicData uri="http://schemas.openxmlformats.org/presentationml/2006/ole">
            <p:oleObj spid="_x0000_s29702" name="Picture (32-bit)" r:id="rId6" imgW="4095720" imgH="4095720" progId="">
              <p:embed/>
            </p:oleObj>
          </a:graphicData>
        </a:graphic>
      </p:graphicFrame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6704432" y="4380092"/>
            <a:ext cx="152400" cy="457200"/>
          </a:xfrm>
          <a:prstGeom prst="upArrow">
            <a:avLst>
              <a:gd name="adj1" fmla="val 44117"/>
              <a:gd name="adj2" fmla="val 81986"/>
            </a:avLst>
          </a:prstGeom>
          <a:solidFill>
            <a:srgbClr val="33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 rot="9344571">
            <a:off x="6486122" y="4866438"/>
            <a:ext cx="327624" cy="138803"/>
          </a:xfrm>
          <a:prstGeom prst="rightArrow">
            <a:avLst>
              <a:gd name="adj1" fmla="val 50000"/>
              <a:gd name="adj2" fmla="val 52500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147772" y="5634750"/>
            <a:ext cx="3513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It’s ....................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6371304"/>
            <a:ext cx="381000" cy="381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90160"/>
            <a:ext cx="914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icgifs-85-cda051c901386f0e24914b0eeb92ef4e380c159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8838" y="2126361"/>
            <a:ext cx="2010937" cy="4907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0" y="3131125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3"/>
              </a:rPr>
              <a:t>http://www.sheppardsoftware.com/mathgames/earlymath/clock_shoot.htm</a:t>
            </a:r>
            <a:endParaRPr lang="en-US" sz="28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6371304"/>
            <a:ext cx="381000" cy="381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90160"/>
            <a:ext cx="914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0" y="1066800"/>
            <a:ext cx="652197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Checking Learning</a:t>
            </a:r>
            <a:endParaRPr lang="en-US" sz="5400" b="1" spc="50" dirty="0">
              <a:ln w="1143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798760" y="2819400"/>
            <a:ext cx="1417820" cy="2152340"/>
          </a:xfrm>
          <a:prstGeom prst="downArrow">
            <a:avLst/>
          </a:prstGeom>
          <a:solidFill>
            <a:srgbClr val="0066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67575" y="2032686"/>
            <a:ext cx="368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Time: 5 minutes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90160"/>
            <a:ext cx="914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3"/>
          <p:cNvSpPr>
            <a:spLocks/>
          </p:cNvSpPr>
          <p:nvPr/>
        </p:nvSpPr>
        <p:spPr bwMode="auto">
          <a:xfrm>
            <a:off x="457200" y="457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+mn-cs"/>
              </a:rPr>
              <a:t>Find the clock that matches the time shown below.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400" dirty="0"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400" dirty="0">
              <a:cs typeface="+mn-cs"/>
            </a:endParaRPr>
          </a:p>
        </p:txBody>
      </p:sp>
      <p:pic>
        <p:nvPicPr>
          <p:cNvPr id="12" name="Picture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306329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772929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306329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3" y="457200"/>
            <a:ext cx="409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01344" y="3544320"/>
            <a:ext cx="685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</a:rPr>
              <a:t>a.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82529" y="3025335"/>
            <a:ext cx="685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</a:rPr>
              <a:t>b.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7010400" y="3551073"/>
            <a:ext cx="685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</a:rPr>
              <a:t>c.</a:t>
            </a:r>
            <a:endParaRPr lang="en-US" sz="4000" dirty="0"/>
          </a:p>
        </p:txBody>
      </p:sp>
      <p:sp>
        <p:nvSpPr>
          <p:cNvPr id="19" name="Content Placeholder 3"/>
          <p:cNvSpPr>
            <a:spLocks/>
          </p:cNvSpPr>
          <p:nvPr/>
        </p:nvSpPr>
        <p:spPr bwMode="auto">
          <a:xfrm>
            <a:off x="2642286" y="1383957"/>
            <a:ext cx="4038600" cy="8896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+mn-cs"/>
              </a:rPr>
              <a:t>It’s ten o’clock.</a:t>
            </a:r>
            <a:endParaRPr lang="en-US" sz="4800" dirty="0">
              <a:latin typeface="Times New Roman" pitchFamily="18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4400" dirty="0"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4400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90160"/>
            <a:ext cx="914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3"/>
          <p:cNvSpPr>
            <a:spLocks/>
          </p:cNvSpPr>
          <p:nvPr/>
        </p:nvSpPr>
        <p:spPr bwMode="auto">
          <a:xfrm>
            <a:off x="457200" y="457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+mn-cs"/>
              </a:rPr>
              <a:t>Find the clock that matches the time shown below.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400" dirty="0"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400" dirty="0">
              <a:cs typeface="+mn-cs"/>
            </a:endParaRPr>
          </a:p>
        </p:txBody>
      </p:sp>
      <p:pic>
        <p:nvPicPr>
          <p:cNvPr id="15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457200"/>
            <a:ext cx="409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01344" y="3544320"/>
            <a:ext cx="685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</a:rPr>
              <a:t>a.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82529" y="3025335"/>
            <a:ext cx="685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</a:rPr>
              <a:t>b.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7010400" y="3551073"/>
            <a:ext cx="685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</a:rPr>
              <a:t>c.</a:t>
            </a:r>
            <a:endParaRPr lang="en-US" sz="4000" dirty="0"/>
          </a:p>
        </p:txBody>
      </p:sp>
      <p:sp>
        <p:nvSpPr>
          <p:cNvPr id="19" name="Content Placeholder 3"/>
          <p:cNvSpPr>
            <a:spLocks/>
          </p:cNvSpPr>
          <p:nvPr/>
        </p:nvSpPr>
        <p:spPr bwMode="auto">
          <a:xfrm>
            <a:off x="2234514" y="1383957"/>
            <a:ext cx="4493743" cy="8896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+mn-cs"/>
              </a:rPr>
              <a:t>It’s three o’clock.</a:t>
            </a:r>
            <a:endParaRPr lang="en-US" sz="4800" dirty="0">
              <a:latin typeface="Times New Roman" pitchFamily="18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4400" dirty="0"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4400" dirty="0">
              <a:cs typeface="+mn-cs"/>
            </a:endParaRPr>
          </a:p>
        </p:txBody>
      </p:sp>
      <p:pic>
        <p:nvPicPr>
          <p:cNvPr id="20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544" y="4333101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7346" y="4343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4714" y="3783228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90160"/>
            <a:ext cx="914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3"/>
          <p:cNvSpPr>
            <a:spLocks/>
          </p:cNvSpPr>
          <p:nvPr/>
        </p:nvSpPr>
        <p:spPr bwMode="auto">
          <a:xfrm>
            <a:off x="457200" y="457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+mn-cs"/>
              </a:rPr>
              <a:t>Find the clock that matches the time shown below.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400" dirty="0"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400" dirty="0">
              <a:cs typeface="+mn-cs"/>
            </a:endParaRPr>
          </a:p>
        </p:txBody>
      </p:sp>
      <p:pic>
        <p:nvPicPr>
          <p:cNvPr id="12" name="Picture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306329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3" y="457200"/>
            <a:ext cx="409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01344" y="3544320"/>
            <a:ext cx="685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</a:rPr>
              <a:t>a.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82529" y="3025335"/>
            <a:ext cx="685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</a:rPr>
              <a:t>b.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7010400" y="3551073"/>
            <a:ext cx="685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</a:rPr>
              <a:t>c.</a:t>
            </a:r>
            <a:endParaRPr lang="en-US" sz="4000" dirty="0"/>
          </a:p>
        </p:txBody>
      </p:sp>
      <p:sp>
        <p:nvSpPr>
          <p:cNvPr id="19" name="Content Placeholder 3"/>
          <p:cNvSpPr>
            <a:spLocks/>
          </p:cNvSpPr>
          <p:nvPr/>
        </p:nvSpPr>
        <p:spPr bwMode="auto">
          <a:xfrm>
            <a:off x="2364257" y="1383957"/>
            <a:ext cx="4355757" cy="8896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+mn-cs"/>
              </a:rPr>
              <a:t>It’s nine o’clock.</a:t>
            </a:r>
            <a:endParaRPr lang="en-US" sz="4800" dirty="0">
              <a:latin typeface="Times New Roman" pitchFamily="18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4400" dirty="0"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4400" dirty="0">
              <a:cs typeface="+mn-cs"/>
            </a:endParaRPr>
          </a:p>
        </p:txBody>
      </p:sp>
      <p:pic>
        <p:nvPicPr>
          <p:cNvPr id="21" name="Picture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318686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7942" y="3851187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6371304"/>
            <a:ext cx="381000" cy="381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90160"/>
            <a:ext cx="914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750" y="778625"/>
            <a:ext cx="652197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5400" b="1" spc="50" dirty="0">
              <a:ln w="1143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50" y="2040775"/>
            <a:ext cx="9220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Fill in the blanks: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01.  I get up at ...... o’clock.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02.  I have my breakfast at ...............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03.  I start for school at ............... 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04.  My class begins at ...............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758150" y="1752600"/>
            <a:ext cx="5638800" cy="0"/>
          </a:xfrm>
          <a:prstGeom prst="line">
            <a:avLst/>
          </a:prstGeom>
          <a:ln w="34925">
            <a:solidFill>
              <a:srgbClr val="66FF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6371304"/>
            <a:ext cx="381000" cy="381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90160"/>
            <a:ext cx="914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1963" y="1097275"/>
            <a:ext cx="38476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Presented By: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2514600"/>
            <a:ext cx="61782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Md. Jahangir Reza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Head Teacher</a:t>
            </a:r>
          </a:p>
          <a:p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Kanarhat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Model Govt. Primary School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2650" y="1961800"/>
            <a:ext cx="5638800" cy="0"/>
          </a:xfrm>
          <a:prstGeom prst="line">
            <a:avLst/>
          </a:prstGeom>
          <a:ln w="34925">
            <a:solidFill>
              <a:srgbClr val="66FF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52550" y="4606650"/>
            <a:ext cx="5638800" cy="0"/>
          </a:xfrm>
          <a:prstGeom prst="line">
            <a:avLst/>
          </a:prstGeom>
          <a:ln w="34925">
            <a:solidFill>
              <a:srgbClr val="66FF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unched Tape 3"/>
          <p:cNvSpPr/>
          <p:nvPr/>
        </p:nvSpPr>
        <p:spPr>
          <a:xfrm>
            <a:off x="381000" y="0"/>
            <a:ext cx="8763000" cy="533400"/>
          </a:xfrm>
          <a:prstGeom prst="flowChartPunchedTap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81000" y="534988"/>
            <a:ext cx="8763000" cy="74612"/>
          </a:xfrm>
          <a:prstGeom prst="line">
            <a:avLst/>
          </a:prstGeom>
          <a:ln>
            <a:solidFill>
              <a:srgbClr val="D76FD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685800"/>
            <a:ext cx="8763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" y="685800"/>
            <a:ext cx="8763000" cy="1588"/>
          </a:xfrm>
          <a:prstGeom prst="line">
            <a:avLst/>
          </a:prstGeom>
          <a:ln>
            <a:solidFill>
              <a:srgbClr val="8DDEF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838200"/>
            <a:ext cx="8763000" cy="1588"/>
          </a:xfrm>
          <a:prstGeom prst="line">
            <a:avLst/>
          </a:prstGeom>
          <a:ln>
            <a:solidFill>
              <a:srgbClr val="F874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" y="381000"/>
            <a:ext cx="8763000" cy="1588"/>
          </a:xfrm>
          <a:prstGeom prst="line">
            <a:avLst/>
          </a:prstGeom>
          <a:ln>
            <a:solidFill>
              <a:srgbClr val="8DDEF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" y="152400"/>
            <a:ext cx="8763000" cy="1588"/>
          </a:xfrm>
          <a:prstGeom prst="line">
            <a:avLst/>
          </a:prstGeom>
          <a:ln>
            <a:solidFill>
              <a:srgbClr val="F874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-2438400" y="3886200"/>
            <a:ext cx="5867400" cy="76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-2133600" y="3886200"/>
            <a:ext cx="5562600" cy="76200"/>
          </a:xfrm>
          <a:prstGeom prst="line">
            <a:avLst/>
          </a:prstGeom>
          <a:ln>
            <a:solidFill>
              <a:srgbClr val="F874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-1828800" y="3886200"/>
            <a:ext cx="5257800" cy="76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-1524000" y="3886200"/>
            <a:ext cx="4953000" cy="76200"/>
          </a:xfrm>
          <a:prstGeom prst="line">
            <a:avLst/>
          </a:prstGeom>
          <a:ln>
            <a:solidFill>
              <a:srgbClr val="F874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-1219200" y="3886200"/>
            <a:ext cx="4648200" cy="76200"/>
          </a:xfrm>
          <a:prstGeom prst="line">
            <a:avLst/>
          </a:prstGeom>
          <a:ln>
            <a:solidFill>
              <a:srgbClr val="28C0E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-914400" y="3886200"/>
            <a:ext cx="4343400" cy="76200"/>
          </a:xfrm>
          <a:prstGeom prst="line">
            <a:avLst/>
          </a:prstGeom>
          <a:ln>
            <a:solidFill>
              <a:srgbClr val="F874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Flowchart: Sequential Access Storage 56"/>
          <p:cNvSpPr/>
          <p:nvPr/>
        </p:nvSpPr>
        <p:spPr>
          <a:xfrm>
            <a:off x="1752600" y="1219200"/>
            <a:ext cx="381000" cy="381000"/>
          </a:xfrm>
          <a:prstGeom prst="flowChartMagneticTape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ightning Bolt 57"/>
          <p:cNvSpPr/>
          <p:nvPr/>
        </p:nvSpPr>
        <p:spPr>
          <a:xfrm>
            <a:off x="2133600" y="1219200"/>
            <a:ext cx="609600" cy="609600"/>
          </a:xfrm>
          <a:prstGeom prst="lightningBolt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ardrop 58"/>
          <p:cNvSpPr/>
          <p:nvPr/>
        </p:nvSpPr>
        <p:spPr>
          <a:xfrm>
            <a:off x="1905000" y="1676400"/>
            <a:ext cx="381000" cy="457200"/>
          </a:xfrm>
          <a:prstGeom prst="teardrop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Sequential Access Storage 59"/>
          <p:cNvSpPr/>
          <p:nvPr/>
        </p:nvSpPr>
        <p:spPr>
          <a:xfrm>
            <a:off x="8229600" y="5181600"/>
            <a:ext cx="381000" cy="381000"/>
          </a:xfrm>
          <a:prstGeom prst="flowChartMagneticTape">
            <a:avLst/>
          </a:prstGeom>
          <a:solidFill>
            <a:srgbClr val="8DDEF7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ightning Bolt 60"/>
          <p:cNvSpPr/>
          <p:nvPr/>
        </p:nvSpPr>
        <p:spPr>
          <a:xfrm>
            <a:off x="8229600" y="5715000"/>
            <a:ext cx="609600" cy="533400"/>
          </a:xfrm>
          <a:prstGeom prst="lightningBolt">
            <a:avLst/>
          </a:prstGeom>
          <a:solidFill>
            <a:srgbClr val="8DDEF7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ardrop 61"/>
          <p:cNvSpPr/>
          <p:nvPr/>
        </p:nvSpPr>
        <p:spPr>
          <a:xfrm rot="5589476">
            <a:off x="7799877" y="5386672"/>
            <a:ext cx="381000" cy="457200"/>
          </a:xfrm>
          <a:prstGeom prst="teardrop">
            <a:avLst/>
          </a:prstGeom>
          <a:solidFill>
            <a:srgbClr val="8DDEF7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loud 63"/>
          <p:cNvSpPr/>
          <p:nvPr/>
        </p:nvSpPr>
        <p:spPr>
          <a:xfrm>
            <a:off x="1981200" y="1447800"/>
            <a:ext cx="7620000" cy="4495800"/>
          </a:xfrm>
          <a:prstGeom prst="cloud">
            <a:avLst/>
          </a:prstGeom>
          <a:ln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brightRoom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564475" y="3276600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imir Script" pitchFamily="66" charset="0"/>
                <a:cs typeface="NikoshBAN" pitchFamily="2" charset="0"/>
              </a:rPr>
              <a:t>See you tomorrow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ladimir Script" pitchFamily="66" charset="0"/>
              <a:cs typeface="NikoshBAN" pitchFamily="2" charset="0"/>
            </a:endParaRPr>
          </a:p>
        </p:txBody>
      </p:sp>
      <p:pic>
        <p:nvPicPr>
          <p:cNvPr id="26" name="Picture 25" descr="picgifs-96-5e06f0fe5ca979626c32e9740b7218b1aa2f5ac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5475" y="2405675"/>
            <a:ext cx="5067300" cy="714375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6371304"/>
            <a:ext cx="381000" cy="381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90160"/>
            <a:ext cx="914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picgifs-1-ffbaf58f1231628f9ac2a583f038b51719006ec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438400"/>
            <a:ext cx="1943100" cy="6191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1963" y="831275"/>
            <a:ext cx="45658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Create Emotion: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4250" y="1695800"/>
            <a:ext cx="5638800" cy="0"/>
          </a:xfrm>
          <a:prstGeom prst="line">
            <a:avLst/>
          </a:prstGeom>
          <a:ln w="34925">
            <a:solidFill>
              <a:srgbClr val="66FF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66200" y="373031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http://www.dailymotion.com/video/xmif1h_the-clock-nursery-rhyme-with-lyrics-sing-along_school#.UaJLY6w6zvo</a:t>
            </a:r>
            <a:endParaRPr lang="en-US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6371304"/>
            <a:ext cx="381000" cy="381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90160"/>
            <a:ext cx="914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lock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495270"/>
            <a:ext cx="2895600" cy="28956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590800" y="4911483"/>
            <a:ext cx="45220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nine o’clock.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026"/>
          <p:cNvSpPr txBox="1">
            <a:spLocks noChangeArrowheads="1"/>
          </p:cNvSpPr>
          <p:nvPr/>
        </p:nvSpPr>
        <p:spPr>
          <a:xfrm>
            <a:off x="685800" y="457200"/>
            <a:ext cx="8077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What time does the clock show?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kk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2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6371304"/>
            <a:ext cx="381000" cy="381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90160"/>
            <a:ext cx="914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3750" y="986850"/>
            <a:ext cx="6629400" cy="1588"/>
          </a:xfrm>
          <a:prstGeom prst="line">
            <a:avLst/>
          </a:prstGeom>
          <a:ln w="28575">
            <a:solidFill>
              <a:srgbClr val="00823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90" y="209860"/>
            <a:ext cx="394741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</a:t>
            </a:r>
            <a:endParaRPr lang="en-US" sz="4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179757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smtClean="0">
                <a:ln w="1143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Telling the Time</a:t>
            </a:r>
            <a:endParaRPr lang="en-US" sz="8000" b="1" spc="50" dirty="0">
              <a:ln w="11430"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2" descr="C:\Documents and Settings\Beth Albury\Application Data\Microsoft\Media Catalog\Downloaded Clips\cl5c\j023223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667606"/>
            <a:ext cx="2022758" cy="24283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l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2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6371304"/>
            <a:ext cx="381000" cy="381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90160"/>
            <a:ext cx="914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463" y="1070950"/>
            <a:ext cx="56044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477" y="2478575"/>
            <a:ext cx="885370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the end of the lesson students will be able to-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know and tell meaning of the new words;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read the text with correct pronunciation;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understand the text;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know how to tell the time.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2650" y="1961800"/>
            <a:ext cx="7110150" cy="0"/>
          </a:xfrm>
          <a:prstGeom prst="line">
            <a:avLst/>
          </a:prstGeom>
          <a:ln w="34925">
            <a:solidFill>
              <a:srgbClr val="66FF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2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6371304"/>
            <a:ext cx="381000" cy="381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90160"/>
            <a:ext cx="914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26830" y="64583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Input</a:t>
            </a:r>
            <a:endParaRPr lang="en-US" sz="9600" b="1" spc="50" dirty="0">
              <a:ln w="1143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5790" y="2342770"/>
            <a:ext cx="368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Time: 20 minutes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798760" y="3583900"/>
            <a:ext cx="1417820" cy="2152340"/>
          </a:xfrm>
          <a:prstGeom prst="downArrow">
            <a:avLst/>
          </a:prstGeom>
          <a:solidFill>
            <a:srgbClr val="0066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6371304"/>
            <a:ext cx="381000" cy="381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90160"/>
            <a:ext cx="914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3750" y="776990"/>
            <a:ext cx="6629400" cy="1588"/>
          </a:xfrm>
          <a:prstGeom prst="line">
            <a:avLst/>
          </a:prstGeom>
          <a:ln w="28575">
            <a:solidFill>
              <a:srgbClr val="00823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990" y="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Vocabulary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25807" t="24795" r="52764" b="36885"/>
          <a:stretch>
            <a:fillRect/>
          </a:stretch>
        </p:blipFill>
        <p:spPr bwMode="auto">
          <a:xfrm>
            <a:off x="2116520" y="1845040"/>
            <a:ext cx="2560792" cy="257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938010" y="2123625"/>
            <a:ext cx="385497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object that shows the time.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6740" y="3449170"/>
            <a:ext cx="376503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Sabina has a clock.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056" y="2718030"/>
            <a:ext cx="19479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Clock</a:t>
            </a:r>
            <a:endParaRPr lang="en-US" sz="54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538</Words>
  <Application>Microsoft Office PowerPoint</Application>
  <PresentationFormat>On-screen Show (4:3)</PresentationFormat>
  <Paragraphs>124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Packager Shell Object</vt:lpstr>
      <vt:lpstr>Picture (32-bit)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212</cp:revision>
  <dcterms:created xsi:type="dcterms:W3CDTF">2013-05-25T07:18:49Z</dcterms:created>
  <dcterms:modified xsi:type="dcterms:W3CDTF">2013-05-29T08:47:39Z</dcterms:modified>
</cp:coreProperties>
</file>